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63" r:id="rId2"/>
    <p:sldId id="264" r:id="rId3"/>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Objects="1">
      <p:cViewPr varScale="1">
        <p:scale>
          <a:sx n="26" d="100"/>
          <a:sy n="26" d="100"/>
        </p:scale>
        <p:origin x="-1736" y="-136"/>
      </p:cViewPr>
      <p:guideLst>
        <p:guide orient="horz" pos="15695"/>
        <p:guide pos="1358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5/29/15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2</a:t>
            </a:fld>
            <a:endParaRPr lang="en-US"/>
          </a:p>
        </p:txBody>
      </p:sp>
    </p:spTree>
    <p:extLst>
      <p:ext uri="{BB962C8B-B14F-4D97-AF65-F5344CB8AC3E}">
        <p14:creationId xmlns:p14="http://schemas.microsoft.com/office/powerpoint/2010/main" val="317873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5/29/15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5/29/15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5/29/15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5/29/15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1.jpg"/><Relationship Id="rId5" Type="http://schemas.openxmlformats.org/officeDocument/2006/relationships/image" Target="../media/image2.png"/><Relationship Id="rId6"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166068"/>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2831767"/>
            <a:ext cx="5863324" cy="2042271"/>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Learn More</a:t>
            </a:r>
          </a:p>
          <a:p>
            <a:pPr>
              <a:lnSpc>
                <a:spcPct val="90000"/>
              </a:lnSpc>
            </a:pPr>
            <a:endParaRPr lang="en-US" sz="1000" dirty="0" smtClean="0">
              <a:latin typeface="Gotham Book"/>
              <a:cs typeface="Gotham Book"/>
            </a:endParaRPr>
          </a:p>
          <a:p>
            <a:pPr>
              <a:lnSpc>
                <a:spcPct val="90000"/>
              </a:lnSpc>
            </a:pPr>
            <a:r>
              <a:rPr lang="en-US" sz="2500" dirty="0" smtClean="0">
                <a:latin typeface="Helvetica"/>
                <a:cs typeface="Helvetica"/>
              </a:rPr>
              <a:t>For more information about DRS visit </a:t>
            </a:r>
            <a:r>
              <a:rPr lang="en-US" sz="2500" dirty="0" err="1" smtClean="0">
                <a:solidFill>
                  <a:srgbClr val="2B84D2"/>
                </a:solidFill>
                <a:latin typeface="Helvetica"/>
                <a:cs typeface="Helvetica"/>
              </a:rPr>
              <a:t>dsg.neu.edu</a:t>
            </a:r>
            <a:r>
              <a:rPr lang="en-US" sz="2500" dirty="0">
                <a:solidFill>
                  <a:srgbClr val="2B84D2"/>
                </a:solidFill>
                <a:latin typeface="Helvetica"/>
                <a:cs typeface="Helvetica"/>
              </a:rPr>
              <a:t>/resources/</a:t>
            </a:r>
            <a:r>
              <a:rPr lang="en-US" sz="2500" dirty="0" err="1" smtClean="0">
                <a:solidFill>
                  <a:srgbClr val="2B84D2"/>
                </a:solidFill>
                <a:latin typeface="Helvetica"/>
                <a:cs typeface="Helvetica"/>
              </a:rPr>
              <a:t>drs</a:t>
            </a:r>
            <a:r>
              <a:rPr lang="en-US" sz="2500" dirty="0" smtClean="0">
                <a:solidFill>
                  <a:srgbClr val="2B84D2"/>
                </a:solidFill>
                <a:latin typeface="Helvetica"/>
                <a:cs typeface="Helvetica"/>
              </a:rPr>
              <a:t> </a:t>
            </a:r>
            <a:r>
              <a:rPr lang="en-US" sz="2500" dirty="0" smtClean="0">
                <a:latin typeface="Helvetica"/>
                <a:cs typeface="Helvetica"/>
              </a:rPr>
              <a:t>or </a:t>
            </a:r>
            <a:r>
              <a:rPr lang="en-US" sz="2500" dirty="0" err="1" smtClean="0">
                <a:solidFill>
                  <a:srgbClr val="2B84D2"/>
                </a:solidFill>
                <a:latin typeface="Helvetica"/>
                <a:cs typeface="Helvetica"/>
              </a:rPr>
              <a:t>github.com</a:t>
            </a:r>
            <a:r>
              <a:rPr lang="en-US" sz="2500" dirty="0">
                <a:solidFill>
                  <a:srgbClr val="2B84D2"/>
                </a:solidFill>
                <a:latin typeface="Helvetica"/>
                <a:cs typeface="Helvetica"/>
              </a:rPr>
              <a:t>/NEU-Libraries/</a:t>
            </a:r>
            <a:r>
              <a:rPr lang="en-US" sz="2500" dirty="0" err="1">
                <a:solidFill>
                  <a:srgbClr val="2B84D2"/>
                </a:solidFill>
                <a:latin typeface="Helvetica"/>
                <a:cs typeface="Helvetica"/>
              </a:rPr>
              <a:t>cerberus</a:t>
            </a:r>
            <a:endParaRPr lang="en-US" sz="2500" dirty="0">
              <a:solidFill>
                <a:srgbClr val="2B84D2"/>
              </a:solidFill>
              <a:latin typeface="Helvetica"/>
              <a:cs typeface="Helvetica"/>
            </a:endParaRPr>
          </a:p>
        </p:txBody>
      </p:sp>
      <p:sp>
        <p:nvSpPr>
          <p:cNvPr id="24" name="TextBox 23"/>
          <p:cNvSpPr txBox="1"/>
          <p:nvPr/>
        </p:nvSpPr>
        <p:spPr>
          <a:xfrm>
            <a:off x="11754390" y="9457710"/>
            <a:ext cx="10115010" cy="9543942"/>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Communities &amp; Smart Collections</a:t>
            </a:r>
          </a:p>
          <a:p>
            <a:pPr algn="just">
              <a:lnSpc>
                <a:spcPct val="30000"/>
              </a:lnSpc>
            </a:pPr>
            <a:endParaRPr lang="en-US" sz="2500" dirty="0" smtClean="0">
              <a:latin typeface="Gotham Book"/>
              <a:cs typeface="Gotham Book"/>
            </a:endParaRPr>
          </a:p>
          <a:p>
            <a:pPr algn="just">
              <a:lnSpc>
                <a:spcPct val="110000"/>
              </a:lnSpc>
            </a:pPr>
            <a:r>
              <a:rPr lang="en-US" sz="2450" dirty="0" smtClean="0">
                <a:latin typeface="Helvetica"/>
                <a:cs typeface="Helvetica"/>
              </a:rPr>
              <a:t>The </a:t>
            </a:r>
            <a:r>
              <a:rPr lang="en-US" sz="2450" dirty="0">
                <a:latin typeface="Helvetica"/>
                <a:cs typeface="Helvetica"/>
              </a:rPr>
              <a:t>DRS uses three types of </a:t>
            </a:r>
            <a:r>
              <a:rPr lang="en-US" sz="2450" dirty="0" smtClean="0">
                <a:latin typeface="Helvetica"/>
                <a:cs typeface="Helvetica"/>
              </a:rPr>
              <a:t>compilations to </a:t>
            </a:r>
            <a:r>
              <a:rPr lang="en-US" sz="2450" dirty="0">
                <a:latin typeface="Helvetica"/>
                <a:cs typeface="Helvetica"/>
              </a:rPr>
              <a:t>support the community hierarchy</a:t>
            </a:r>
            <a:r>
              <a:rPr lang="en-US" sz="2450" dirty="0" smtClean="0">
                <a:latin typeface="Helvetica"/>
                <a:cs typeface="Helvetica"/>
              </a:rPr>
              <a:t>:</a:t>
            </a:r>
          </a:p>
          <a:p>
            <a:pPr algn="just">
              <a:lnSpc>
                <a:spcPct val="50000"/>
              </a:lnSpc>
            </a:pPr>
            <a:endParaRPr lang="en-US" sz="2450" dirty="0" smtClean="0">
              <a:latin typeface="Helvetica"/>
              <a:cs typeface="Helvetica"/>
            </a:endParaRPr>
          </a:p>
          <a:p>
            <a:pPr marL="457200" indent="-457200" algn="just">
              <a:lnSpc>
                <a:spcPct val="110000"/>
              </a:lnSpc>
              <a:buFont typeface="Arial"/>
              <a:buChar char="•"/>
            </a:pPr>
            <a:r>
              <a:rPr lang="en-US" sz="2450" b="1" dirty="0">
                <a:latin typeface="Helvetica"/>
                <a:cs typeface="Helvetica"/>
              </a:rPr>
              <a:t>Community</a:t>
            </a:r>
            <a:r>
              <a:rPr lang="en-US" sz="2450" dirty="0">
                <a:latin typeface="Helvetica"/>
                <a:cs typeface="Helvetica"/>
              </a:rPr>
              <a:t>: A </a:t>
            </a:r>
            <a:r>
              <a:rPr lang="en-US" sz="2450" dirty="0" smtClean="0">
                <a:latin typeface="Helvetica"/>
                <a:cs typeface="Helvetica"/>
              </a:rPr>
              <a:t>compilation that </a:t>
            </a:r>
            <a:r>
              <a:rPr lang="en-US" sz="2450" dirty="0">
                <a:latin typeface="Helvetica"/>
                <a:cs typeface="Helvetica"/>
              </a:rPr>
              <a:t>belong to the DRS canonical graph. Communities can only contain communities, collections, or faculty users - no files.</a:t>
            </a:r>
          </a:p>
          <a:p>
            <a:pPr marL="457200" indent="-457200" algn="just">
              <a:lnSpc>
                <a:spcPct val="110000"/>
              </a:lnSpc>
              <a:buFont typeface="Arial"/>
              <a:buChar char="•"/>
            </a:pPr>
            <a:r>
              <a:rPr lang="en-US" sz="2450" b="1" dirty="0">
                <a:latin typeface="Helvetica"/>
                <a:cs typeface="Helvetica"/>
              </a:rPr>
              <a:t>Smart Collectio</a:t>
            </a:r>
            <a:r>
              <a:rPr lang="en-US" sz="2450" dirty="0">
                <a:latin typeface="Helvetica"/>
                <a:cs typeface="Helvetica"/>
              </a:rPr>
              <a:t>n: A collection that belongs to a faculty user that is shared with the user's community.</a:t>
            </a:r>
          </a:p>
          <a:p>
            <a:pPr marL="457200" indent="-457200" algn="just">
              <a:lnSpc>
                <a:spcPct val="110000"/>
              </a:lnSpc>
              <a:buFont typeface="Arial"/>
              <a:buChar char="•"/>
            </a:pPr>
            <a:r>
              <a:rPr lang="en-US" sz="2450" b="1" dirty="0" smtClean="0">
                <a:latin typeface="Helvetica"/>
                <a:cs typeface="Helvetica"/>
              </a:rPr>
              <a:t>Collection</a:t>
            </a:r>
            <a:r>
              <a:rPr lang="en-US" sz="2450" dirty="0">
                <a:latin typeface="Helvetica"/>
                <a:cs typeface="Helvetica"/>
              </a:rPr>
              <a:t>: A typical cluster of files.</a:t>
            </a:r>
          </a:p>
          <a:p>
            <a:pPr algn="just">
              <a:lnSpc>
                <a:spcPct val="50000"/>
              </a:lnSpc>
            </a:pPr>
            <a:r>
              <a:rPr lang="en-US" sz="2450" dirty="0" smtClean="0">
                <a:latin typeface="Helvetica"/>
                <a:cs typeface="Helvetica"/>
              </a:rPr>
              <a:t> </a:t>
            </a:r>
          </a:p>
          <a:p>
            <a:pPr algn="just">
              <a:lnSpc>
                <a:spcPct val="110000"/>
              </a:lnSpc>
            </a:pPr>
            <a:r>
              <a:rPr lang="en-US" sz="2450" dirty="0" smtClean="0">
                <a:latin typeface="Helvetica"/>
                <a:cs typeface="Helvetica"/>
              </a:rPr>
              <a:t>The </a:t>
            </a:r>
            <a:r>
              <a:rPr lang="en-US" sz="2450" dirty="0">
                <a:latin typeface="Helvetica"/>
                <a:cs typeface="Helvetica"/>
              </a:rPr>
              <a:t>top-level Northeastern community contains communities that represent each school or administrative unit, and nested within these communities are departments and research group communities.</a:t>
            </a: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Faculty </a:t>
            </a:r>
            <a:r>
              <a:rPr lang="en-US" sz="2450" dirty="0">
                <a:latin typeface="Helvetica"/>
                <a:cs typeface="Helvetica"/>
              </a:rPr>
              <a:t>users are connected to communities, allowing files stored in Smart Collections to be dynamically connected to the community hierarchy. </a:t>
            </a: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Homepage </a:t>
            </a:r>
            <a:r>
              <a:rPr lang="en-US" sz="2450" dirty="0">
                <a:latin typeface="Helvetica"/>
                <a:cs typeface="Helvetica"/>
              </a:rPr>
              <a:t>Featured Content and community collections that serve up the faculty users' scholarly content are not really collections; they </a:t>
            </a:r>
            <a:r>
              <a:rPr lang="en-US" sz="2450" dirty="0" smtClean="0">
                <a:latin typeface="Helvetica"/>
                <a:cs typeface="Helvetica"/>
              </a:rPr>
              <a:t>are dynamic </a:t>
            </a:r>
            <a:r>
              <a:rPr lang="en-US" sz="2450" dirty="0">
                <a:latin typeface="Helvetica"/>
                <a:cs typeface="Helvetica"/>
              </a:rPr>
              <a:t>aggregations of the content stored in faculty smart </a:t>
            </a:r>
            <a:r>
              <a:rPr lang="en-US" sz="2450" dirty="0" smtClean="0">
                <a:latin typeface="Helvetica"/>
                <a:cs typeface="Helvetica"/>
              </a:rPr>
              <a:t>collections.</a:t>
            </a:r>
            <a:endParaRPr lang="en-US" sz="2450" dirty="0" smtClean="0">
              <a:latin typeface="Helvetica"/>
              <a:cs typeface="Helvetica"/>
            </a:endParaRPr>
          </a:p>
        </p:txBody>
      </p:sp>
      <p:sp>
        <p:nvSpPr>
          <p:cNvPr id="34" name="TextBox 33"/>
          <p:cNvSpPr txBox="1"/>
          <p:nvPr/>
        </p:nvSpPr>
        <p:spPr>
          <a:xfrm>
            <a:off x="21908560" y="4615385"/>
            <a:ext cx="9563097" cy="6666101"/>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Making the Connection</a:t>
            </a:r>
          </a:p>
          <a:p>
            <a:pPr>
              <a:lnSpc>
                <a:spcPct val="30000"/>
              </a:lnSpc>
            </a:pPr>
            <a:endParaRPr lang="en-US" sz="1400" dirty="0" smtClean="0">
              <a:latin typeface="Gotham Book"/>
              <a:cs typeface="Gotham Book"/>
            </a:endParaRPr>
          </a:p>
          <a:p>
            <a:pPr algn="just">
              <a:lnSpc>
                <a:spcPct val="110000"/>
              </a:lnSpc>
            </a:pPr>
            <a:r>
              <a:rPr lang="en-US" sz="2500" dirty="0" smtClean="0">
                <a:latin typeface="Helvetica"/>
                <a:cs typeface="Helvetica"/>
              </a:rPr>
              <a:t>The </a:t>
            </a:r>
            <a:r>
              <a:rPr lang="en-US" sz="2500" dirty="0">
                <a:latin typeface="Helvetica"/>
                <a:cs typeface="Helvetica"/>
              </a:rPr>
              <a:t>DRS uses the relationships between faculty users, smart collections, and communities to aggregate content stored in Smart Collections up through the community structure</a:t>
            </a:r>
            <a:r>
              <a:rPr lang="en-US" sz="2500" dirty="0" smtClean="0">
                <a:latin typeface="Helvetica"/>
                <a:cs typeface="Helvetica"/>
              </a:rPr>
              <a:t>:</a:t>
            </a:r>
          </a:p>
          <a:p>
            <a:pPr algn="just">
              <a:lnSpc>
                <a:spcPct val="50000"/>
              </a:lnSpc>
            </a:pP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Smart Collections are directly connected to the user with Fedora's predefined &lt;ns1:isMemberOf&gt; statement.</a:t>
            </a:r>
          </a:p>
          <a:p>
            <a:pPr marL="457200" indent="-457200" algn="just">
              <a:lnSpc>
                <a:spcPct val="110000"/>
              </a:lnSpc>
              <a:buFont typeface="Arial"/>
              <a:buChar char="•"/>
            </a:pPr>
            <a:r>
              <a:rPr lang="en-US" sz="2500" dirty="0">
                <a:latin typeface="Helvetica"/>
                <a:cs typeface="Helvetica"/>
              </a:rPr>
              <a:t>The Hydra properties </a:t>
            </a:r>
            <a:r>
              <a:rPr lang="en-US" sz="2500" dirty="0" err="1">
                <a:latin typeface="Helvetica"/>
                <a:cs typeface="Helvetica"/>
              </a:rPr>
              <a:t>datastream</a:t>
            </a:r>
            <a:r>
              <a:rPr lang="en-US" sz="2500" dirty="0">
                <a:latin typeface="Helvetica"/>
                <a:cs typeface="Helvetica"/>
              </a:rPr>
              <a:t> defines the type of smart collection.</a:t>
            </a:r>
          </a:p>
          <a:p>
            <a:pPr marL="457200" indent="-457200" algn="just">
              <a:lnSpc>
                <a:spcPct val="110000"/>
              </a:lnSpc>
              <a:buFont typeface="Arial"/>
              <a:buChar char="•"/>
            </a:pPr>
            <a:r>
              <a:rPr lang="en-US" sz="2500" dirty="0">
                <a:latin typeface="Helvetica"/>
                <a:cs typeface="Helvetica"/>
              </a:rPr>
              <a:t>Faculty are connected to communities through the DRS admin panel, which creates a locally defined &lt;</a:t>
            </a:r>
            <a:r>
              <a:rPr lang="en-US" sz="2500" dirty="0" err="1">
                <a:latin typeface="Helvetica"/>
                <a:cs typeface="Helvetica"/>
              </a:rPr>
              <a:t>drs:hasAffiliation</a:t>
            </a:r>
            <a:r>
              <a:rPr lang="en-US" sz="2500" dirty="0">
                <a:latin typeface="Helvetica"/>
                <a:cs typeface="Helvetica"/>
              </a:rPr>
              <a:t>&gt; RDF statement in the RELS-EXT</a:t>
            </a:r>
            <a:r>
              <a:rPr lang="en-US" sz="2500" dirty="0" smtClean="0">
                <a:latin typeface="Helvetica"/>
                <a:cs typeface="Helvetica"/>
              </a:rPr>
              <a:t>.</a:t>
            </a:r>
          </a:p>
          <a:p>
            <a:pPr marL="457200" indent="-457200" algn="just">
              <a:lnSpc>
                <a:spcPct val="110000"/>
              </a:lnSpc>
              <a:buFont typeface="Arial"/>
              <a:buChar char="•"/>
            </a:pPr>
            <a:r>
              <a:rPr lang="en-US" sz="2500" dirty="0">
                <a:latin typeface="Helvetica"/>
                <a:cs typeface="Helvetica"/>
              </a:rPr>
              <a:t>A extension field for scholarly object metadata is included in the descriptive MODS record for each object stored in a Smart Collection.</a:t>
            </a:r>
            <a:endParaRPr lang="en-US" sz="2500" dirty="0">
              <a:latin typeface="Helvetica"/>
              <a:cs typeface="Helvetica"/>
            </a:endParaRPr>
          </a:p>
        </p:txBody>
      </p:sp>
      <p:sp>
        <p:nvSpPr>
          <p:cNvPr id="35" name="TextBox 34"/>
          <p:cNvSpPr txBox="1"/>
          <p:nvPr/>
        </p:nvSpPr>
        <p:spPr>
          <a:xfrm>
            <a:off x="21908560" y="16883367"/>
            <a:ext cx="9442604" cy="6249064"/>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Communities and collections are easily organized according to an existing authoritative framework.</a:t>
            </a:r>
          </a:p>
          <a:p>
            <a:pPr marL="457200" indent="-457200">
              <a:lnSpc>
                <a:spcPct val="110000"/>
              </a:lnSpc>
              <a:buFont typeface="Arial"/>
              <a:buChar char="•"/>
            </a:pPr>
            <a:r>
              <a:rPr lang="en-US" sz="2500" dirty="0">
                <a:latin typeface="Helvetica"/>
                <a:cs typeface="Helvetica"/>
              </a:rPr>
              <a:t>The repository structure follows a model that is quickly understood by Northeastern users.</a:t>
            </a:r>
          </a:p>
          <a:p>
            <a:pPr marL="457200" indent="-457200">
              <a:lnSpc>
                <a:spcPct val="110000"/>
              </a:lnSpc>
              <a:buFont typeface="Arial"/>
              <a:buChar char="•"/>
            </a:pPr>
            <a:r>
              <a:rPr lang="en-US" sz="2500" dirty="0">
                <a:latin typeface="Helvetica"/>
                <a:cs typeface="Helvetica"/>
              </a:rPr>
              <a:t>Valuable repository content can be discovered through multiple search and browse options</a:t>
            </a:r>
            <a:r>
              <a:rPr lang="en-US" sz="2500" dirty="0" smtClean="0">
                <a:latin typeface="Helvetica"/>
                <a:cs typeface="Helvetica"/>
              </a:rPr>
              <a:t>.</a:t>
            </a:r>
          </a:p>
          <a:p>
            <a:pPr>
              <a:lnSpc>
                <a:spcPct val="50000"/>
              </a:lnSpc>
            </a:pPr>
            <a:endParaRPr lang="en-US" sz="2500" dirty="0" smtClean="0">
              <a:latin typeface="Helvetica"/>
              <a:cs typeface="Helvetica"/>
            </a:endParaRPr>
          </a:p>
          <a:p>
            <a:pPr>
              <a:lnSpc>
                <a:spcPct val="70000"/>
              </a:lnSpc>
            </a:pPr>
            <a:endParaRPr lang="en-US" sz="800" dirty="0" smtClean="0">
              <a:latin typeface="Helvetica"/>
              <a:cs typeface="Helvetica"/>
            </a:endParaRPr>
          </a:p>
          <a:p>
            <a:pPr>
              <a:lnSpc>
                <a:spcPct val="90000"/>
              </a:lnSpc>
            </a:pPr>
            <a:r>
              <a:rPr lang="en-US" sz="3800" dirty="0" smtClean="0">
                <a:solidFill>
                  <a:srgbClr val="254061"/>
                </a:solidFill>
                <a:latin typeface="Gotham Medium"/>
                <a:cs typeface="Gotham Medium"/>
              </a:rPr>
              <a:t>Disadvantages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The repository structure must be actively maintained as the university evolves.</a:t>
            </a:r>
          </a:p>
          <a:p>
            <a:pPr marL="457200" indent="-457200">
              <a:lnSpc>
                <a:spcPct val="110000"/>
              </a:lnSpc>
              <a:buFont typeface="Arial"/>
              <a:buChar char="•"/>
            </a:pPr>
            <a:r>
              <a:rPr lang="en-US" sz="2500" dirty="0">
                <a:latin typeface="Helvetica"/>
                <a:cs typeface="Helvetica"/>
              </a:rPr>
              <a:t>User education is needed for Smart Collections to be effective.</a:t>
            </a:r>
          </a:p>
        </p:txBody>
      </p:sp>
      <p:sp>
        <p:nvSpPr>
          <p:cNvPr id="23" name="TextBox 22"/>
          <p:cNvSpPr txBox="1"/>
          <p:nvPr/>
        </p:nvSpPr>
        <p:spPr>
          <a:xfrm>
            <a:off x="394199" y="914400"/>
            <a:ext cx="31215602" cy="1563422"/>
          </a:xfrm>
          <a:prstGeom prst="rect">
            <a:avLst/>
          </a:prstGeom>
          <a:noFill/>
        </p:spPr>
        <p:txBody>
          <a:bodyPr wrap="square" lIns="329104" tIns="164551" rIns="329104" bIns="164551" rtlCol="0" anchor="ctr">
            <a:spAutoFit/>
          </a:bodyPr>
          <a:lstStyle/>
          <a:p>
            <a:pPr algn="ctr"/>
            <a:r>
              <a:rPr lang="en-US" sz="7700" b="1" dirty="0" smtClean="0">
                <a:latin typeface="Gotham Bold"/>
                <a:cs typeface="Gotham Bold"/>
              </a:rPr>
              <a:t>Using Communities to Highlight </a:t>
            </a:r>
            <a:r>
              <a:rPr lang="en-US" sz="7700" b="1" dirty="0">
                <a:latin typeface="Gotham Bold"/>
                <a:cs typeface="Gotham Bold"/>
              </a:rPr>
              <a:t>Scholarly Content in </a:t>
            </a:r>
            <a:r>
              <a:rPr lang="en-US" sz="7700" b="1" dirty="0" smtClean="0">
                <a:latin typeface="Gotham Bold"/>
                <a:cs typeface="Gotham Bold"/>
              </a:rPr>
              <a:t>Hydra</a:t>
            </a:r>
          </a:p>
        </p:txBody>
      </p:sp>
      <p:sp>
        <p:nvSpPr>
          <p:cNvPr id="21" name="TextBox 20"/>
          <p:cNvSpPr txBox="1"/>
          <p:nvPr/>
        </p:nvSpPr>
        <p:spPr>
          <a:xfrm>
            <a:off x="9014258" y="2286000"/>
            <a:ext cx="139754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Bold"/>
                <a:cs typeface="Gotham Bold"/>
              </a:rPr>
              <a:t>Northeastern University Library</a:t>
            </a:r>
            <a:endParaRPr lang="en-US" sz="5400" dirty="0">
              <a:solidFill>
                <a:srgbClr val="000000"/>
              </a:solidFill>
              <a:latin typeface="Gotham Bold"/>
              <a:cs typeface="Gotham Bold"/>
            </a:endParaRPr>
          </a:p>
        </p:txBody>
      </p:sp>
      <p:sp>
        <p:nvSpPr>
          <p:cNvPr id="22" name="TextBox 21"/>
          <p:cNvSpPr txBox="1"/>
          <p:nvPr/>
        </p:nvSpPr>
        <p:spPr>
          <a:xfrm>
            <a:off x="7935827" y="3058980"/>
            <a:ext cx="16132346" cy="1440312"/>
          </a:xfrm>
          <a:prstGeom prst="rect">
            <a:avLst/>
          </a:prstGeom>
          <a:noFill/>
          <a:ln>
            <a:noFill/>
          </a:ln>
        </p:spPr>
        <p:txBody>
          <a:bodyPr wrap="square" lIns="329104" tIns="164551" rIns="329104" bIns="164551" numCol="1" rtlCol="0" anchor="ctr">
            <a:spAutoFit/>
          </a:bodyPr>
          <a:lstStyle/>
          <a:p>
            <a:pPr algn="ctr"/>
            <a:r>
              <a:rPr lang="en-US" sz="3600" dirty="0" smtClean="0">
                <a:solidFill>
                  <a:srgbClr val="000000"/>
                </a:solidFill>
                <a:latin typeface="Gotham Medium"/>
                <a:cs typeface="Gotham Medium"/>
              </a:rPr>
              <a:t>Sarah 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smtClean="0">
                <a:solidFill>
                  <a:srgbClr val="000000"/>
                </a:solidFill>
                <a:latin typeface="Gotham Medium"/>
                <a:cs typeface="Gotham Medium"/>
              </a:rPr>
              <a:t>  </a:t>
            </a:r>
            <a:endParaRPr lang="en-US" sz="3600" dirty="0" smtClean="0">
              <a:solidFill>
                <a:srgbClr val="000000"/>
              </a:solidFill>
              <a:latin typeface="Gotham Medium"/>
              <a:cs typeface="Gotham Medium"/>
            </a:endParaRPr>
          </a:p>
          <a:p>
            <a:pPr algn="ct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965200" y="4505950"/>
            <a:ext cx="20943359" cy="4670170"/>
          </a:xfrm>
          <a:prstGeom prst="rect">
            <a:avLst/>
          </a:prstGeom>
          <a:noFill/>
          <a:ln w="28575" cmpd="sng">
            <a:noFill/>
          </a:ln>
        </p:spPr>
        <p:txBody>
          <a:bodyPr wrap="square" lIns="329104" tIns="164551" rIns="329104" bIns="164551" rtlCol="0">
            <a:spAutoFit/>
          </a:bodyPr>
          <a:lstStyle/>
          <a:p>
            <a:pPr algn="just">
              <a:lnSpc>
                <a:spcPct val="90000"/>
              </a:lnSpc>
            </a:pPr>
            <a:r>
              <a:rPr lang="en-US" sz="4200" dirty="0" smtClean="0">
                <a:solidFill>
                  <a:schemeClr val="accent1">
                    <a:lumMod val="50000"/>
                  </a:schemeClr>
                </a:solidFill>
                <a:latin typeface="Gotham Medium"/>
                <a:cs typeface="Gotham Medium"/>
              </a:rPr>
              <a:t>The DRS Community Structure</a:t>
            </a:r>
          </a:p>
          <a:p>
            <a:pPr algn="just">
              <a:lnSpc>
                <a:spcPct val="30000"/>
              </a:lnSpc>
            </a:pPr>
            <a:endParaRPr lang="en-US" sz="4000" dirty="0" smtClean="0">
              <a:latin typeface="Gotham Book"/>
              <a:cs typeface="Gotham Book"/>
            </a:endParaRPr>
          </a:p>
          <a:p>
            <a:pPr algn="just">
              <a:lnSpc>
                <a:spcPct val="110000"/>
              </a:lnSpc>
            </a:pPr>
            <a:r>
              <a:rPr lang="en-US" sz="2500" dirty="0">
                <a:latin typeface="Helvetica"/>
                <a:cs typeface="Helvetica"/>
              </a:rPr>
              <a:t>The Digital Repository Service (DRS) was designed to manage and preserve scholarly, administrative, and archival assets created as part of Northeastern University's mission. Early on in the development of the DRS we recognized the need to highlight scholarly objects, primarily research publications, presentations, datasets, and theses and dissertations. In order to </a:t>
            </a:r>
            <a:r>
              <a:rPr lang="en-US" sz="2500" dirty="0" smtClean="0">
                <a:latin typeface="Helvetica"/>
                <a:cs typeface="Helvetica"/>
              </a:rPr>
              <a:t>separate the </a:t>
            </a:r>
            <a:r>
              <a:rPr lang="en-US" sz="2500" dirty="0">
                <a:latin typeface="Helvetica"/>
                <a:cs typeface="Helvetica"/>
              </a:rPr>
              <a:t>scholarly content stored in faculty collections, we decided to model the DRS collection structure after the Northeastern community structure and create relationships between faculty, their scholarly collections, and their respective NU communities, effectively allowing the DRS to query collections for just highlighted scholarly content deposited by faculty.</a:t>
            </a:r>
            <a:endParaRPr lang="en-US" sz="2500" dirty="0">
              <a:latin typeface="Helvetica"/>
              <a:cs typeface="Helvetica"/>
            </a:endParaRPr>
          </a:p>
          <a:p>
            <a:pPr algn="just">
              <a:lnSpc>
                <a:spcPct val="50000"/>
              </a:lnSpc>
            </a:pPr>
            <a:endParaRPr lang="en-US" sz="2500" dirty="0" smtClean="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500" dirty="0" smtClean="0">
              <a:latin typeface="Helvetica"/>
              <a:cs typeface="Helvetica"/>
            </a:endParaRPr>
          </a:p>
        </p:txBody>
      </p:sp>
      <p:pic>
        <p:nvPicPr>
          <p:cNvPr id="6" name="Picture 5" descr="datastream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22378" y="11283581"/>
            <a:ext cx="9028786" cy="5599786"/>
          </a:xfrm>
          <a:prstGeom prst="rect">
            <a:avLst/>
          </a:prstGeom>
        </p:spPr>
      </p:pic>
      <p:pic>
        <p:nvPicPr>
          <p:cNvPr id="25" name="Picture 24" descr="DRS.png"/>
          <p:cNvPicPr>
            <a:picLocks noChangeAspect="1"/>
          </p:cNvPicPr>
          <p:nvPr/>
        </p:nvPicPr>
        <p:blipFill rotWithShape="1">
          <a:blip r:embed="rId4">
            <a:extLst>
              <a:ext uri="{28A0092B-C50C-407E-A947-70E740481C1C}">
                <a14:useLocalDpi xmlns:a14="http://schemas.microsoft.com/office/drawing/2010/main" val="0"/>
              </a:ext>
            </a:extLst>
          </a:blip>
          <a:srcRect r="65153"/>
          <a:stretch/>
        </p:blipFill>
        <p:spPr>
          <a:xfrm>
            <a:off x="27619484" y="23468000"/>
            <a:ext cx="3470116" cy="1220800"/>
          </a:xfrm>
          <a:prstGeom prst="rect">
            <a:avLst/>
          </a:prstGeom>
        </p:spPr>
      </p:pic>
      <p:pic>
        <p:nvPicPr>
          <p:cNvPr id="20" name="Picture 19" descr="NUgraphPortOpt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5400" y="9753600"/>
            <a:ext cx="10094976" cy="15087600"/>
          </a:xfrm>
          <a:prstGeom prst="rect">
            <a:avLst/>
          </a:prstGeom>
        </p:spPr>
      </p:pic>
      <p:pic>
        <p:nvPicPr>
          <p:cNvPr id="32" name="Picture 31" descr="smartcollections.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15800" y="18821400"/>
            <a:ext cx="9421978" cy="5992978"/>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166068"/>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2831767"/>
            <a:ext cx="5863324" cy="2042271"/>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Learn More</a:t>
            </a:r>
          </a:p>
          <a:p>
            <a:pPr>
              <a:lnSpc>
                <a:spcPct val="90000"/>
              </a:lnSpc>
            </a:pPr>
            <a:endParaRPr lang="en-US" sz="1000" dirty="0" smtClean="0">
              <a:latin typeface="Gotham Book"/>
              <a:cs typeface="Gotham Book"/>
            </a:endParaRPr>
          </a:p>
          <a:p>
            <a:pPr>
              <a:lnSpc>
                <a:spcPct val="90000"/>
              </a:lnSpc>
            </a:pPr>
            <a:r>
              <a:rPr lang="en-US" sz="2500" dirty="0" smtClean="0">
                <a:latin typeface="Helvetica"/>
                <a:cs typeface="Helvetica"/>
              </a:rPr>
              <a:t>For more information about DRS visit </a:t>
            </a:r>
            <a:r>
              <a:rPr lang="en-US" sz="2500" dirty="0" err="1" smtClean="0">
                <a:solidFill>
                  <a:srgbClr val="2B84D2"/>
                </a:solidFill>
                <a:latin typeface="Helvetica"/>
                <a:cs typeface="Helvetica"/>
              </a:rPr>
              <a:t>dsg.neu.edu</a:t>
            </a:r>
            <a:r>
              <a:rPr lang="en-US" sz="2500" dirty="0">
                <a:solidFill>
                  <a:srgbClr val="2B84D2"/>
                </a:solidFill>
                <a:latin typeface="Helvetica"/>
                <a:cs typeface="Helvetica"/>
              </a:rPr>
              <a:t>/resources/</a:t>
            </a:r>
            <a:r>
              <a:rPr lang="en-US" sz="2500" dirty="0" err="1" smtClean="0">
                <a:solidFill>
                  <a:srgbClr val="2B84D2"/>
                </a:solidFill>
                <a:latin typeface="Helvetica"/>
                <a:cs typeface="Helvetica"/>
              </a:rPr>
              <a:t>drs</a:t>
            </a:r>
            <a:r>
              <a:rPr lang="en-US" sz="2500" dirty="0" smtClean="0">
                <a:solidFill>
                  <a:srgbClr val="2B84D2"/>
                </a:solidFill>
                <a:latin typeface="Helvetica"/>
                <a:cs typeface="Helvetica"/>
              </a:rPr>
              <a:t> </a:t>
            </a:r>
            <a:r>
              <a:rPr lang="en-US" sz="2500" dirty="0" smtClean="0">
                <a:latin typeface="Helvetica"/>
                <a:cs typeface="Helvetica"/>
              </a:rPr>
              <a:t>or </a:t>
            </a:r>
            <a:r>
              <a:rPr lang="en-US" sz="2500" dirty="0" err="1" smtClean="0">
                <a:solidFill>
                  <a:srgbClr val="2B84D2"/>
                </a:solidFill>
                <a:latin typeface="Helvetica"/>
                <a:cs typeface="Helvetica"/>
              </a:rPr>
              <a:t>github.com</a:t>
            </a:r>
            <a:r>
              <a:rPr lang="en-US" sz="2500" dirty="0">
                <a:solidFill>
                  <a:srgbClr val="2B84D2"/>
                </a:solidFill>
                <a:latin typeface="Helvetica"/>
                <a:cs typeface="Helvetica"/>
              </a:rPr>
              <a:t>/NEU-Libraries/</a:t>
            </a:r>
            <a:r>
              <a:rPr lang="en-US" sz="2500" dirty="0" err="1">
                <a:solidFill>
                  <a:srgbClr val="2B84D2"/>
                </a:solidFill>
                <a:latin typeface="Helvetica"/>
                <a:cs typeface="Helvetica"/>
              </a:rPr>
              <a:t>cerberus</a:t>
            </a:r>
            <a:endParaRPr lang="en-US" sz="2500" dirty="0">
              <a:solidFill>
                <a:srgbClr val="2B84D2"/>
              </a:solidFill>
              <a:latin typeface="Helvetica"/>
              <a:cs typeface="Helvetica"/>
            </a:endParaRPr>
          </a:p>
        </p:txBody>
      </p:sp>
      <p:sp>
        <p:nvSpPr>
          <p:cNvPr id="24" name="TextBox 23"/>
          <p:cNvSpPr txBox="1"/>
          <p:nvPr/>
        </p:nvSpPr>
        <p:spPr>
          <a:xfrm>
            <a:off x="11754390" y="9457710"/>
            <a:ext cx="10115010" cy="9543942"/>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Communities &amp; Smart Collections</a:t>
            </a:r>
          </a:p>
          <a:p>
            <a:pPr algn="just">
              <a:lnSpc>
                <a:spcPct val="30000"/>
              </a:lnSpc>
            </a:pPr>
            <a:endParaRPr lang="en-US" sz="2500" dirty="0" smtClean="0">
              <a:latin typeface="Gotham Book"/>
              <a:cs typeface="Gotham Book"/>
            </a:endParaRPr>
          </a:p>
          <a:p>
            <a:pPr algn="just">
              <a:lnSpc>
                <a:spcPct val="110000"/>
              </a:lnSpc>
            </a:pPr>
            <a:r>
              <a:rPr lang="en-US" sz="2450" dirty="0" smtClean="0">
                <a:latin typeface="Helvetica"/>
                <a:cs typeface="Helvetica"/>
              </a:rPr>
              <a:t>The </a:t>
            </a:r>
            <a:r>
              <a:rPr lang="en-US" sz="2450" dirty="0">
                <a:latin typeface="Helvetica"/>
                <a:cs typeface="Helvetica"/>
              </a:rPr>
              <a:t>DRS uses three types of </a:t>
            </a:r>
            <a:r>
              <a:rPr lang="en-US" sz="2450" dirty="0" smtClean="0">
                <a:latin typeface="Helvetica"/>
                <a:cs typeface="Helvetica"/>
              </a:rPr>
              <a:t>compilations to </a:t>
            </a:r>
            <a:r>
              <a:rPr lang="en-US" sz="2450" dirty="0">
                <a:latin typeface="Helvetica"/>
                <a:cs typeface="Helvetica"/>
              </a:rPr>
              <a:t>support the community hierarchy</a:t>
            </a:r>
            <a:r>
              <a:rPr lang="en-US" sz="2450" dirty="0" smtClean="0">
                <a:latin typeface="Helvetica"/>
                <a:cs typeface="Helvetica"/>
              </a:rPr>
              <a:t>:</a:t>
            </a:r>
          </a:p>
          <a:p>
            <a:pPr algn="just">
              <a:lnSpc>
                <a:spcPct val="50000"/>
              </a:lnSpc>
            </a:pPr>
            <a:endParaRPr lang="en-US" sz="2450" dirty="0" smtClean="0">
              <a:latin typeface="Helvetica"/>
              <a:cs typeface="Helvetica"/>
            </a:endParaRPr>
          </a:p>
          <a:p>
            <a:pPr marL="457200" indent="-457200" algn="just">
              <a:lnSpc>
                <a:spcPct val="110000"/>
              </a:lnSpc>
              <a:buFont typeface="Arial"/>
              <a:buChar char="•"/>
            </a:pPr>
            <a:r>
              <a:rPr lang="en-US" sz="2450" b="1" dirty="0">
                <a:latin typeface="Helvetica"/>
                <a:cs typeface="Helvetica"/>
              </a:rPr>
              <a:t>Community</a:t>
            </a:r>
            <a:r>
              <a:rPr lang="en-US" sz="2450" dirty="0">
                <a:latin typeface="Helvetica"/>
                <a:cs typeface="Helvetica"/>
              </a:rPr>
              <a:t>: A </a:t>
            </a:r>
            <a:r>
              <a:rPr lang="en-US" sz="2450" dirty="0" smtClean="0">
                <a:latin typeface="Helvetica"/>
                <a:cs typeface="Helvetica"/>
              </a:rPr>
              <a:t>compilation that </a:t>
            </a:r>
            <a:r>
              <a:rPr lang="en-US" sz="2450" dirty="0">
                <a:latin typeface="Helvetica"/>
                <a:cs typeface="Helvetica"/>
              </a:rPr>
              <a:t>belong to the DRS canonical graph. Communities can only contain communities, collections, or faculty users - no files.</a:t>
            </a:r>
          </a:p>
          <a:p>
            <a:pPr marL="457200" indent="-457200" algn="just">
              <a:lnSpc>
                <a:spcPct val="110000"/>
              </a:lnSpc>
              <a:buFont typeface="Arial"/>
              <a:buChar char="•"/>
            </a:pPr>
            <a:r>
              <a:rPr lang="en-US" sz="2450" b="1" dirty="0">
                <a:latin typeface="Helvetica"/>
                <a:cs typeface="Helvetica"/>
              </a:rPr>
              <a:t>Smart Collectio</a:t>
            </a:r>
            <a:r>
              <a:rPr lang="en-US" sz="2450" dirty="0">
                <a:latin typeface="Helvetica"/>
                <a:cs typeface="Helvetica"/>
              </a:rPr>
              <a:t>n: A collection that belongs to a faculty user that is shared with the user's community.</a:t>
            </a:r>
          </a:p>
          <a:p>
            <a:pPr marL="457200" indent="-457200" algn="just">
              <a:lnSpc>
                <a:spcPct val="110000"/>
              </a:lnSpc>
              <a:buFont typeface="Arial"/>
              <a:buChar char="•"/>
            </a:pPr>
            <a:r>
              <a:rPr lang="en-US" sz="2450" b="1" dirty="0" smtClean="0">
                <a:latin typeface="Helvetica"/>
                <a:cs typeface="Helvetica"/>
              </a:rPr>
              <a:t>Collection</a:t>
            </a:r>
            <a:r>
              <a:rPr lang="en-US" sz="2450" dirty="0">
                <a:latin typeface="Helvetica"/>
                <a:cs typeface="Helvetica"/>
              </a:rPr>
              <a:t>: A typical cluster of files.</a:t>
            </a:r>
          </a:p>
          <a:p>
            <a:pPr algn="just">
              <a:lnSpc>
                <a:spcPct val="50000"/>
              </a:lnSpc>
            </a:pPr>
            <a:r>
              <a:rPr lang="en-US" sz="2450" dirty="0" smtClean="0">
                <a:latin typeface="Helvetica"/>
                <a:cs typeface="Helvetica"/>
              </a:rPr>
              <a:t> </a:t>
            </a:r>
          </a:p>
          <a:p>
            <a:pPr algn="just">
              <a:lnSpc>
                <a:spcPct val="110000"/>
              </a:lnSpc>
            </a:pPr>
            <a:r>
              <a:rPr lang="en-US" sz="2450" dirty="0" smtClean="0">
                <a:latin typeface="Helvetica"/>
                <a:cs typeface="Helvetica"/>
              </a:rPr>
              <a:t>The </a:t>
            </a:r>
            <a:r>
              <a:rPr lang="en-US" sz="2450" dirty="0">
                <a:latin typeface="Helvetica"/>
                <a:cs typeface="Helvetica"/>
              </a:rPr>
              <a:t>top-level Northeastern community contains communities that represent each school or administrative unit, and nested within these communities are departments and research group communities.</a:t>
            </a: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Faculty </a:t>
            </a:r>
            <a:r>
              <a:rPr lang="en-US" sz="2450" dirty="0">
                <a:latin typeface="Helvetica"/>
                <a:cs typeface="Helvetica"/>
              </a:rPr>
              <a:t>users are connected to communities, allowing files stored in Smart Collections to be dynamically connected to the community hierarchy. </a:t>
            </a: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Homepage </a:t>
            </a:r>
            <a:r>
              <a:rPr lang="en-US" sz="2450" dirty="0">
                <a:latin typeface="Helvetica"/>
                <a:cs typeface="Helvetica"/>
              </a:rPr>
              <a:t>Featured Content and community collections that serve up the faculty users' scholarly content are not really collections; they </a:t>
            </a:r>
            <a:r>
              <a:rPr lang="en-US" sz="2450" dirty="0" smtClean="0">
                <a:latin typeface="Helvetica"/>
                <a:cs typeface="Helvetica"/>
              </a:rPr>
              <a:t>are dynamic </a:t>
            </a:r>
            <a:r>
              <a:rPr lang="en-US" sz="2450" dirty="0">
                <a:latin typeface="Helvetica"/>
                <a:cs typeface="Helvetica"/>
              </a:rPr>
              <a:t>aggregations of the content stored in faculty smart </a:t>
            </a:r>
            <a:r>
              <a:rPr lang="en-US" sz="2450" dirty="0" smtClean="0">
                <a:latin typeface="Helvetica"/>
                <a:cs typeface="Helvetica"/>
              </a:rPr>
              <a:t>collections.</a:t>
            </a:r>
            <a:endParaRPr lang="en-US" sz="2450" dirty="0" smtClean="0">
              <a:latin typeface="Helvetica"/>
              <a:cs typeface="Helvetica"/>
            </a:endParaRPr>
          </a:p>
        </p:txBody>
      </p:sp>
      <p:sp>
        <p:nvSpPr>
          <p:cNvPr id="34" name="TextBox 33"/>
          <p:cNvSpPr txBox="1"/>
          <p:nvPr/>
        </p:nvSpPr>
        <p:spPr>
          <a:xfrm>
            <a:off x="21908560" y="4615385"/>
            <a:ext cx="9563097" cy="6666101"/>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Making the Connection</a:t>
            </a:r>
          </a:p>
          <a:p>
            <a:pPr>
              <a:lnSpc>
                <a:spcPct val="30000"/>
              </a:lnSpc>
            </a:pPr>
            <a:endParaRPr lang="en-US" sz="1400" dirty="0" smtClean="0">
              <a:latin typeface="Gotham Book"/>
              <a:cs typeface="Gotham Book"/>
            </a:endParaRPr>
          </a:p>
          <a:p>
            <a:pPr algn="just">
              <a:lnSpc>
                <a:spcPct val="110000"/>
              </a:lnSpc>
            </a:pPr>
            <a:r>
              <a:rPr lang="en-US" sz="2500" dirty="0" smtClean="0">
                <a:latin typeface="Helvetica"/>
                <a:cs typeface="Helvetica"/>
              </a:rPr>
              <a:t>The </a:t>
            </a:r>
            <a:r>
              <a:rPr lang="en-US" sz="2500" dirty="0">
                <a:latin typeface="Helvetica"/>
                <a:cs typeface="Helvetica"/>
              </a:rPr>
              <a:t>DRS uses the relationships between faculty users, smart collections, and communities to aggregate content stored in Smart Collections up through the community structure</a:t>
            </a:r>
            <a:r>
              <a:rPr lang="en-US" sz="2500" dirty="0" smtClean="0">
                <a:latin typeface="Helvetica"/>
                <a:cs typeface="Helvetica"/>
              </a:rPr>
              <a:t>:</a:t>
            </a:r>
          </a:p>
          <a:p>
            <a:pPr algn="just">
              <a:lnSpc>
                <a:spcPct val="50000"/>
              </a:lnSpc>
            </a:pP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Smart Collections are directly connected to the user with Fedora's predefined &lt;ns1:isMemberOf&gt; statement.</a:t>
            </a:r>
          </a:p>
          <a:p>
            <a:pPr marL="457200" indent="-457200" algn="just">
              <a:lnSpc>
                <a:spcPct val="110000"/>
              </a:lnSpc>
              <a:buFont typeface="Arial"/>
              <a:buChar char="•"/>
            </a:pPr>
            <a:r>
              <a:rPr lang="en-US" sz="2500" dirty="0">
                <a:latin typeface="Helvetica"/>
                <a:cs typeface="Helvetica"/>
              </a:rPr>
              <a:t>The Hydra properties </a:t>
            </a:r>
            <a:r>
              <a:rPr lang="en-US" sz="2500" dirty="0" err="1">
                <a:latin typeface="Helvetica"/>
                <a:cs typeface="Helvetica"/>
              </a:rPr>
              <a:t>datastream</a:t>
            </a:r>
            <a:r>
              <a:rPr lang="en-US" sz="2500" dirty="0">
                <a:latin typeface="Helvetica"/>
                <a:cs typeface="Helvetica"/>
              </a:rPr>
              <a:t> defines the type of smart collection.</a:t>
            </a:r>
          </a:p>
          <a:p>
            <a:pPr marL="457200" indent="-457200" algn="just">
              <a:lnSpc>
                <a:spcPct val="110000"/>
              </a:lnSpc>
              <a:buFont typeface="Arial"/>
              <a:buChar char="•"/>
            </a:pPr>
            <a:r>
              <a:rPr lang="en-US" sz="2500" dirty="0">
                <a:latin typeface="Helvetica"/>
                <a:cs typeface="Helvetica"/>
              </a:rPr>
              <a:t>Faculty are connected to communities through the DRS admin panel, which creates a locally defined &lt;</a:t>
            </a:r>
            <a:r>
              <a:rPr lang="en-US" sz="2500" dirty="0" err="1">
                <a:latin typeface="Helvetica"/>
                <a:cs typeface="Helvetica"/>
              </a:rPr>
              <a:t>drs:hasAffiliation</a:t>
            </a:r>
            <a:r>
              <a:rPr lang="en-US" sz="2500" dirty="0">
                <a:latin typeface="Helvetica"/>
                <a:cs typeface="Helvetica"/>
              </a:rPr>
              <a:t>&gt; RDF statement in the RELS-EXT</a:t>
            </a:r>
            <a:r>
              <a:rPr lang="en-US" sz="2500" dirty="0" smtClean="0">
                <a:latin typeface="Helvetica"/>
                <a:cs typeface="Helvetica"/>
              </a:rPr>
              <a:t>.</a:t>
            </a:r>
          </a:p>
          <a:p>
            <a:pPr marL="457200" indent="-457200" algn="just">
              <a:lnSpc>
                <a:spcPct val="110000"/>
              </a:lnSpc>
              <a:buFont typeface="Arial"/>
              <a:buChar char="•"/>
            </a:pPr>
            <a:r>
              <a:rPr lang="en-US" sz="2500" dirty="0">
                <a:latin typeface="Helvetica"/>
                <a:cs typeface="Helvetica"/>
              </a:rPr>
              <a:t>A extension field for scholarly object metadata is included in the descriptive MODS record for each object stored in a Smart Collection.</a:t>
            </a:r>
            <a:endParaRPr lang="en-US" sz="2500" dirty="0">
              <a:latin typeface="Helvetica"/>
              <a:cs typeface="Helvetica"/>
            </a:endParaRPr>
          </a:p>
        </p:txBody>
      </p:sp>
      <p:sp>
        <p:nvSpPr>
          <p:cNvPr id="35" name="TextBox 34"/>
          <p:cNvSpPr txBox="1"/>
          <p:nvPr/>
        </p:nvSpPr>
        <p:spPr>
          <a:xfrm>
            <a:off x="21908560" y="16883367"/>
            <a:ext cx="9442604" cy="6249064"/>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Communities and collections are easily organized according to an existing authoritative framework.</a:t>
            </a:r>
          </a:p>
          <a:p>
            <a:pPr marL="457200" indent="-457200">
              <a:lnSpc>
                <a:spcPct val="110000"/>
              </a:lnSpc>
              <a:buFont typeface="Arial"/>
              <a:buChar char="•"/>
            </a:pPr>
            <a:r>
              <a:rPr lang="en-US" sz="2500" dirty="0">
                <a:latin typeface="Helvetica"/>
                <a:cs typeface="Helvetica"/>
              </a:rPr>
              <a:t>The repository structure follows a model that is quickly understood by Northeastern users.</a:t>
            </a:r>
          </a:p>
          <a:p>
            <a:pPr marL="457200" indent="-457200">
              <a:lnSpc>
                <a:spcPct val="110000"/>
              </a:lnSpc>
              <a:buFont typeface="Arial"/>
              <a:buChar char="•"/>
            </a:pPr>
            <a:r>
              <a:rPr lang="en-US" sz="2500" dirty="0">
                <a:latin typeface="Helvetica"/>
                <a:cs typeface="Helvetica"/>
              </a:rPr>
              <a:t>Valuable repository content can be discovered through multiple search and browse options</a:t>
            </a:r>
            <a:r>
              <a:rPr lang="en-US" sz="2500" dirty="0" smtClean="0">
                <a:latin typeface="Helvetica"/>
                <a:cs typeface="Helvetica"/>
              </a:rPr>
              <a:t>.</a:t>
            </a:r>
          </a:p>
          <a:p>
            <a:pPr>
              <a:lnSpc>
                <a:spcPct val="50000"/>
              </a:lnSpc>
            </a:pPr>
            <a:endParaRPr lang="en-US" sz="2500" dirty="0" smtClean="0">
              <a:latin typeface="Helvetica"/>
              <a:cs typeface="Helvetica"/>
            </a:endParaRPr>
          </a:p>
          <a:p>
            <a:pPr>
              <a:lnSpc>
                <a:spcPct val="70000"/>
              </a:lnSpc>
            </a:pPr>
            <a:endParaRPr lang="en-US" sz="800" dirty="0" smtClean="0">
              <a:latin typeface="Helvetica"/>
              <a:cs typeface="Helvetica"/>
            </a:endParaRPr>
          </a:p>
          <a:p>
            <a:pPr>
              <a:lnSpc>
                <a:spcPct val="90000"/>
              </a:lnSpc>
            </a:pPr>
            <a:r>
              <a:rPr lang="en-US" sz="3800" dirty="0" smtClean="0">
                <a:solidFill>
                  <a:srgbClr val="254061"/>
                </a:solidFill>
                <a:latin typeface="Gotham Medium"/>
                <a:cs typeface="Gotham Medium"/>
              </a:rPr>
              <a:t>Disadvantages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The repository structure must be actively maintained as the university evolves.</a:t>
            </a:r>
          </a:p>
          <a:p>
            <a:pPr marL="457200" indent="-457200">
              <a:lnSpc>
                <a:spcPct val="110000"/>
              </a:lnSpc>
              <a:buFont typeface="Arial"/>
              <a:buChar char="•"/>
            </a:pPr>
            <a:r>
              <a:rPr lang="en-US" sz="2500" dirty="0">
                <a:latin typeface="Helvetica"/>
                <a:cs typeface="Helvetica"/>
              </a:rPr>
              <a:t>User education is needed for Smart Collections to be effective.</a:t>
            </a:r>
          </a:p>
        </p:txBody>
      </p:sp>
      <p:sp>
        <p:nvSpPr>
          <p:cNvPr id="23" name="TextBox 22"/>
          <p:cNvSpPr txBox="1"/>
          <p:nvPr/>
        </p:nvSpPr>
        <p:spPr>
          <a:xfrm>
            <a:off x="394199" y="914400"/>
            <a:ext cx="31215602" cy="1563422"/>
          </a:xfrm>
          <a:prstGeom prst="rect">
            <a:avLst/>
          </a:prstGeom>
          <a:noFill/>
        </p:spPr>
        <p:txBody>
          <a:bodyPr wrap="square" lIns="329104" tIns="164551" rIns="329104" bIns="164551" rtlCol="0" anchor="ctr">
            <a:spAutoFit/>
          </a:bodyPr>
          <a:lstStyle/>
          <a:p>
            <a:pPr algn="ctr"/>
            <a:r>
              <a:rPr lang="en-US" sz="7700" b="1" dirty="0" smtClean="0">
                <a:latin typeface="Gotham Bold"/>
                <a:cs typeface="Gotham Bold"/>
              </a:rPr>
              <a:t>Using Communities to Highlight </a:t>
            </a:r>
            <a:r>
              <a:rPr lang="en-US" sz="7700" b="1" dirty="0">
                <a:latin typeface="Gotham Bold"/>
                <a:cs typeface="Gotham Bold"/>
              </a:rPr>
              <a:t>Scholarly Content in </a:t>
            </a:r>
            <a:r>
              <a:rPr lang="en-US" sz="7700" b="1" dirty="0" smtClean="0">
                <a:latin typeface="Gotham Bold"/>
                <a:cs typeface="Gotham Bold"/>
              </a:rPr>
              <a:t>Hydra</a:t>
            </a:r>
          </a:p>
        </p:txBody>
      </p:sp>
      <p:sp>
        <p:nvSpPr>
          <p:cNvPr id="21" name="TextBox 20"/>
          <p:cNvSpPr txBox="1"/>
          <p:nvPr/>
        </p:nvSpPr>
        <p:spPr>
          <a:xfrm>
            <a:off x="9014258" y="2286000"/>
            <a:ext cx="139754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Bold"/>
                <a:cs typeface="Gotham Bold"/>
              </a:rPr>
              <a:t>Northeastern University Library</a:t>
            </a:r>
            <a:endParaRPr lang="en-US" sz="5400" dirty="0">
              <a:solidFill>
                <a:srgbClr val="000000"/>
              </a:solidFill>
              <a:latin typeface="Gotham Bold"/>
              <a:cs typeface="Gotham Bold"/>
            </a:endParaRPr>
          </a:p>
        </p:txBody>
      </p:sp>
      <p:sp>
        <p:nvSpPr>
          <p:cNvPr id="22" name="TextBox 21"/>
          <p:cNvSpPr txBox="1"/>
          <p:nvPr/>
        </p:nvSpPr>
        <p:spPr>
          <a:xfrm>
            <a:off x="7935827" y="3058980"/>
            <a:ext cx="16132346" cy="1440312"/>
          </a:xfrm>
          <a:prstGeom prst="rect">
            <a:avLst/>
          </a:prstGeom>
          <a:noFill/>
          <a:ln>
            <a:noFill/>
          </a:ln>
        </p:spPr>
        <p:txBody>
          <a:bodyPr wrap="square" lIns="329104" tIns="164551" rIns="329104" bIns="164551" numCol="1" rtlCol="0" anchor="ctr">
            <a:spAutoFit/>
          </a:bodyPr>
          <a:lstStyle/>
          <a:p>
            <a:pPr algn="ctr"/>
            <a:r>
              <a:rPr lang="en-US" sz="3600" dirty="0" smtClean="0">
                <a:solidFill>
                  <a:srgbClr val="000000"/>
                </a:solidFill>
                <a:latin typeface="Gotham Medium"/>
                <a:cs typeface="Gotham Medium"/>
              </a:rPr>
              <a:t>Sarah 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smtClean="0">
                <a:solidFill>
                  <a:srgbClr val="000000"/>
                </a:solidFill>
                <a:latin typeface="Gotham Medium"/>
                <a:cs typeface="Gotham Medium"/>
              </a:rPr>
              <a:t>  </a:t>
            </a:r>
            <a:endParaRPr lang="en-US" sz="3600" dirty="0" smtClean="0">
              <a:solidFill>
                <a:srgbClr val="000000"/>
              </a:solidFill>
              <a:latin typeface="Gotham Medium"/>
              <a:cs typeface="Gotham Medium"/>
            </a:endParaRPr>
          </a:p>
          <a:p>
            <a:pPr algn="ct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965200" y="4505950"/>
            <a:ext cx="20943359" cy="4670170"/>
          </a:xfrm>
          <a:prstGeom prst="rect">
            <a:avLst/>
          </a:prstGeom>
          <a:noFill/>
          <a:ln w="28575" cmpd="sng">
            <a:noFill/>
          </a:ln>
        </p:spPr>
        <p:txBody>
          <a:bodyPr wrap="square" lIns="329104" tIns="164551" rIns="329104" bIns="164551" rtlCol="0">
            <a:spAutoFit/>
          </a:bodyPr>
          <a:lstStyle/>
          <a:p>
            <a:pPr algn="just">
              <a:lnSpc>
                <a:spcPct val="90000"/>
              </a:lnSpc>
            </a:pPr>
            <a:r>
              <a:rPr lang="en-US" sz="4200" dirty="0" smtClean="0">
                <a:solidFill>
                  <a:schemeClr val="accent1">
                    <a:lumMod val="50000"/>
                  </a:schemeClr>
                </a:solidFill>
                <a:latin typeface="Gotham Medium"/>
                <a:cs typeface="Gotham Medium"/>
              </a:rPr>
              <a:t>The DRS Community Structure</a:t>
            </a:r>
          </a:p>
          <a:p>
            <a:pPr algn="just">
              <a:lnSpc>
                <a:spcPct val="30000"/>
              </a:lnSpc>
            </a:pPr>
            <a:endParaRPr lang="en-US" sz="4000" dirty="0" smtClean="0">
              <a:latin typeface="Gotham Book"/>
              <a:cs typeface="Gotham Book"/>
            </a:endParaRPr>
          </a:p>
          <a:p>
            <a:pPr algn="just">
              <a:lnSpc>
                <a:spcPct val="110000"/>
              </a:lnSpc>
            </a:pPr>
            <a:r>
              <a:rPr lang="en-US" sz="2500" dirty="0">
                <a:latin typeface="Helvetica"/>
                <a:cs typeface="Helvetica"/>
              </a:rPr>
              <a:t>The Digital Repository Service (DRS) was designed to manage and preserve scholarly, administrative, and archival assets created as part of Northeastern University's mission. Early on in the development of the DRS we recognized the need to highlight scholarly objects, primarily research publications, presentations, datasets, and theses and dissertations. In order to </a:t>
            </a:r>
            <a:r>
              <a:rPr lang="en-US" sz="2500" dirty="0" smtClean="0">
                <a:latin typeface="Helvetica"/>
                <a:cs typeface="Helvetica"/>
              </a:rPr>
              <a:t>separate the </a:t>
            </a:r>
            <a:r>
              <a:rPr lang="en-US" sz="2500" dirty="0">
                <a:latin typeface="Helvetica"/>
                <a:cs typeface="Helvetica"/>
              </a:rPr>
              <a:t>scholarly content stored in faculty collections, we decided to model the DRS collection structure after the Northeastern community structure and create relationships between faculty, their scholarly collections, and their respective NU communities, effectively allowing the DRS to query collections for just highlighted scholarly content deposited by faculty.</a:t>
            </a:r>
            <a:endParaRPr lang="en-US" sz="2500" dirty="0">
              <a:latin typeface="Helvetica"/>
              <a:cs typeface="Helvetica"/>
            </a:endParaRPr>
          </a:p>
          <a:p>
            <a:pPr algn="just">
              <a:lnSpc>
                <a:spcPct val="50000"/>
              </a:lnSpc>
            </a:pPr>
            <a:endParaRPr lang="en-US" sz="2500" dirty="0" smtClean="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500" dirty="0" smtClean="0">
              <a:latin typeface="Helvetica"/>
              <a:cs typeface="Helvetica"/>
            </a:endParaRPr>
          </a:p>
        </p:txBody>
      </p:sp>
      <p:pic>
        <p:nvPicPr>
          <p:cNvPr id="3" name="Picture 2" descr="smartcollection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22737" y="18592800"/>
            <a:ext cx="9650578" cy="6281238"/>
          </a:xfrm>
          <a:prstGeom prst="rect">
            <a:avLst/>
          </a:prstGeom>
          <a:ln>
            <a:noFill/>
          </a:ln>
        </p:spPr>
      </p:pic>
      <p:pic>
        <p:nvPicPr>
          <p:cNvPr id="6" name="Picture 5" descr="datastreams.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22378" y="11283581"/>
            <a:ext cx="9028786" cy="5599786"/>
          </a:xfrm>
          <a:prstGeom prst="rect">
            <a:avLst/>
          </a:prstGeom>
        </p:spPr>
      </p:pic>
      <p:pic>
        <p:nvPicPr>
          <p:cNvPr id="25" name="Picture 24" descr="DRS.png"/>
          <p:cNvPicPr>
            <a:picLocks noChangeAspect="1"/>
          </p:cNvPicPr>
          <p:nvPr/>
        </p:nvPicPr>
        <p:blipFill rotWithShape="1">
          <a:blip r:embed="rId5">
            <a:extLst>
              <a:ext uri="{28A0092B-C50C-407E-A947-70E740481C1C}">
                <a14:useLocalDpi xmlns:a14="http://schemas.microsoft.com/office/drawing/2010/main" val="0"/>
              </a:ext>
            </a:extLst>
          </a:blip>
          <a:srcRect r="65153"/>
          <a:stretch/>
        </p:blipFill>
        <p:spPr>
          <a:xfrm>
            <a:off x="27619484" y="23468000"/>
            <a:ext cx="3470116" cy="1220800"/>
          </a:xfrm>
          <a:prstGeom prst="rect">
            <a:avLst/>
          </a:prstGeom>
        </p:spPr>
      </p:pic>
      <p:pic>
        <p:nvPicPr>
          <p:cNvPr id="2" name="Picture 1" descr="NUgraphPort.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96619" y="9828213"/>
            <a:ext cx="10133381" cy="15087600"/>
          </a:xfrm>
          <a:prstGeom prst="rect">
            <a:avLst/>
          </a:prstGeom>
        </p:spPr>
      </p:pic>
    </p:spTree>
    <p:extLst>
      <p:ext uri="{BB962C8B-B14F-4D97-AF65-F5344CB8AC3E}">
        <p14:creationId xmlns:p14="http://schemas.microsoft.com/office/powerpoint/2010/main" val="188127025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11978</TotalTime>
  <Words>1062</Words>
  <Application>Microsoft Macintosh PowerPoint</Application>
  <PresentationFormat>Custom</PresentationFormat>
  <Paragraphs>92</Paragraphs>
  <Slides>2</Slides>
  <Notes>2</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135</cp:revision>
  <dcterms:created xsi:type="dcterms:W3CDTF">2015-04-30T21:08:20Z</dcterms:created>
  <dcterms:modified xsi:type="dcterms:W3CDTF">2015-05-31T22:15:27Z</dcterms:modified>
</cp:coreProperties>
</file>

<file path=docProps/thumbnail.jpeg>
</file>